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96" r:id="rId2"/>
    <p:sldId id="256" r:id="rId3"/>
    <p:sldId id="257" r:id="rId4"/>
    <p:sldId id="260" r:id="rId5"/>
    <p:sldId id="261" r:id="rId6"/>
    <p:sldId id="263" r:id="rId7"/>
    <p:sldId id="264" r:id="rId8"/>
    <p:sldId id="265" r:id="rId9"/>
    <p:sldId id="270" r:id="rId10"/>
    <p:sldId id="295" r:id="rId11"/>
    <p:sldId id="271" r:id="rId12"/>
    <p:sldId id="280" r:id="rId13"/>
    <p:sldId id="281" r:id="rId14"/>
    <p:sldId id="282" r:id="rId15"/>
    <p:sldId id="308" r:id="rId16"/>
    <p:sldId id="284" r:id="rId17"/>
    <p:sldId id="288" r:id="rId18"/>
    <p:sldId id="310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A9F6A-E285-4165-869A-AC70F4B20BA4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2B66B-2ACD-4823-A01F-FF8B3BD2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2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B66B-2ACD-4823-A01F-FF8B3BD297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B66B-2ACD-4823-A01F-FF8B3BD2976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4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459432"/>
            <a:ext cx="7772400" cy="2903636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Интегрированный урок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2464297"/>
          </a:xfrm>
        </p:spPr>
        <p:txBody>
          <a:bodyPr>
            <a:normAutofit fontScale="70000" lnSpcReduction="20000"/>
          </a:bodyPr>
          <a:lstStyle/>
          <a:p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«Морское путешествие»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Мастер п/о Соловьева М.А.</a:t>
            </a:r>
          </a:p>
          <a:p>
            <a:pPr algn="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Преподаватель спец. дисциплин Лоос С.А.</a:t>
            </a:r>
          </a:p>
          <a:p>
            <a:pPr algn="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Группа 48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Zvuki prirody Shum morya i chaek (mp3top100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8464" y="6453336"/>
            <a:ext cx="160784" cy="1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06211"/>
              </p:ext>
            </p:extLst>
          </p:nvPr>
        </p:nvGraphicFramePr>
        <p:xfrm>
          <a:off x="1775449" y="1124744"/>
          <a:ext cx="6070559" cy="864011"/>
        </p:xfrm>
        <a:graphic>
          <a:graphicData uri="http://schemas.openxmlformats.org/drawingml/2006/table">
            <a:tbl>
              <a:tblPr/>
              <a:tblGrid>
                <a:gridCol w="6070559"/>
              </a:tblGrid>
              <a:tr h="8640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95" y="1124744"/>
            <a:ext cx="6081713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60817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120052"/>
              </p:ext>
            </p:extLst>
          </p:nvPr>
        </p:nvGraphicFramePr>
        <p:xfrm>
          <a:off x="563879" y="1988840"/>
          <a:ext cx="6190813" cy="703447"/>
        </p:xfrm>
        <a:graphic>
          <a:graphicData uri="http://schemas.openxmlformats.org/drawingml/2006/table">
            <a:tbl>
              <a:tblPr/>
              <a:tblGrid>
                <a:gridCol w="6190813"/>
              </a:tblGrid>
              <a:tr h="7034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96" y="2708920"/>
            <a:ext cx="6081713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332496"/>
              </p:ext>
            </p:extLst>
          </p:nvPr>
        </p:nvGraphicFramePr>
        <p:xfrm>
          <a:off x="1764295" y="2768710"/>
          <a:ext cx="6255543" cy="804306"/>
        </p:xfrm>
        <a:graphic>
          <a:graphicData uri="http://schemas.openxmlformats.org/drawingml/2006/table">
            <a:tbl>
              <a:tblPr/>
              <a:tblGrid>
                <a:gridCol w="6255543"/>
              </a:tblGrid>
              <a:tr h="8043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9" y="3654028"/>
            <a:ext cx="60817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88389"/>
              </p:ext>
            </p:extLst>
          </p:nvPr>
        </p:nvGraphicFramePr>
        <p:xfrm>
          <a:off x="635282" y="3591889"/>
          <a:ext cx="6119410" cy="845223"/>
        </p:xfrm>
        <a:graphic>
          <a:graphicData uri="http://schemas.openxmlformats.org/drawingml/2006/table">
            <a:tbl>
              <a:tblPr/>
              <a:tblGrid>
                <a:gridCol w="6119410"/>
              </a:tblGrid>
              <a:tr h="8452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7112"/>
            <a:ext cx="6081713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76924"/>
              </p:ext>
            </p:extLst>
          </p:nvPr>
        </p:nvGraphicFramePr>
        <p:xfrm>
          <a:off x="1547663" y="4400186"/>
          <a:ext cx="6081713" cy="721712"/>
        </p:xfrm>
        <a:graphic>
          <a:graphicData uri="http://schemas.openxmlformats.org/drawingml/2006/table">
            <a:tbl>
              <a:tblPr/>
              <a:tblGrid>
                <a:gridCol w="6081713"/>
              </a:tblGrid>
              <a:tr h="7217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26" y="5157192"/>
            <a:ext cx="60817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207427"/>
              </p:ext>
            </p:extLst>
          </p:nvPr>
        </p:nvGraphicFramePr>
        <p:xfrm>
          <a:off x="1938125" y="5136739"/>
          <a:ext cx="6081713" cy="780738"/>
        </p:xfrm>
        <a:graphic>
          <a:graphicData uri="http://schemas.openxmlformats.org/drawingml/2006/table">
            <a:tbl>
              <a:tblPr/>
              <a:tblGrid>
                <a:gridCol w="6081713"/>
              </a:tblGrid>
              <a:tr h="7807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51959"/>
            <a:ext cx="6081713" cy="99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17250"/>
              </p:ext>
            </p:extLst>
          </p:nvPr>
        </p:nvGraphicFramePr>
        <p:xfrm>
          <a:off x="899592" y="5951333"/>
          <a:ext cx="6192688" cy="873457"/>
        </p:xfrm>
        <a:graphic>
          <a:graphicData uri="http://schemas.openxmlformats.org/drawingml/2006/table">
            <a:tbl>
              <a:tblPr/>
              <a:tblGrid>
                <a:gridCol w="6192688"/>
              </a:tblGrid>
              <a:tr h="8734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Задание № 4  «По порядку становись»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7794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6084888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22237"/>
          </a:xfrm>
        </p:spPr>
        <p:txBody>
          <a:bodyPr>
            <a:normAutofit fontScale="90000"/>
          </a:bodyPr>
          <a:lstStyle/>
          <a:p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560376"/>
              </p:ext>
            </p:extLst>
          </p:nvPr>
        </p:nvGraphicFramePr>
        <p:xfrm>
          <a:off x="179512" y="908720"/>
          <a:ext cx="6048672" cy="648072"/>
        </p:xfrm>
        <a:graphic>
          <a:graphicData uri="http://schemas.openxmlformats.org/drawingml/2006/table">
            <a:tbl>
              <a:tblPr/>
              <a:tblGrid>
                <a:gridCol w="60486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084887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324387"/>
              </p:ext>
            </p:extLst>
          </p:nvPr>
        </p:nvGraphicFramePr>
        <p:xfrm>
          <a:off x="484140" y="1582394"/>
          <a:ext cx="6068291" cy="622470"/>
        </p:xfrm>
        <a:graphic>
          <a:graphicData uri="http://schemas.openxmlformats.org/drawingml/2006/table">
            <a:tbl>
              <a:tblPr/>
              <a:tblGrid>
                <a:gridCol w="6068291"/>
              </a:tblGrid>
              <a:tr h="62247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6084887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80515"/>
              </p:ext>
            </p:extLst>
          </p:nvPr>
        </p:nvGraphicFramePr>
        <p:xfrm>
          <a:off x="844180" y="2229590"/>
          <a:ext cx="6068291" cy="695354"/>
        </p:xfrm>
        <a:graphic>
          <a:graphicData uri="http://schemas.openxmlformats.org/drawingml/2006/table">
            <a:tbl>
              <a:tblPr/>
              <a:tblGrid>
                <a:gridCol w="6068291"/>
              </a:tblGrid>
              <a:tr h="69535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38865"/>
            <a:ext cx="6084887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411975"/>
              </p:ext>
            </p:extLst>
          </p:nvPr>
        </p:nvGraphicFramePr>
        <p:xfrm>
          <a:off x="1259631" y="2917825"/>
          <a:ext cx="6060937" cy="871215"/>
        </p:xfrm>
        <a:graphic>
          <a:graphicData uri="http://schemas.openxmlformats.org/drawingml/2006/table">
            <a:tbl>
              <a:tblPr/>
              <a:tblGrid>
                <a:gridCol w="6060937"/>
              </a:tblGrid>
              <a:tr h="87121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18444"/>
            <a:ext cx="6084887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87918"/>
              </p:ext>
            </p:extLst>
          </p:nvPr>
        </p:nvGraphicFramePr>
        <p:xfrm>
          <a:off x="1627032" y="3818444"/>
          <a:ext cx="6077527" cy="927932"/>
        </p:xfrm>
        <a:graphic>
          <a:graphicData uri="http://schemas.openxmlformats.org/drawingml/2006/table">
            <a:tbl>
              <a:tblPr/>
              <a:tblGrid>
                <a:gridCol w="6077527"/>
              </a:tblGrid>
              <a:tr h="927932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25144"/>
            <a:ext cx="6084887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25961"/>
              </p:ext>
            </p:extLst>
          </p:nvPr>
        </p:nvGraphicFramePr>
        <p:xfrm>
          <a:off x="1986608" y="4725144"/>
          <a:ext cx="6096636" cy="792088"/>
        </p:xfrm>
        <a:graphic>
          <a:graphicData uri="http://schemas.openxmlformats.org/drawingml/2006/table">
            <a:tbl>
              <a:tblPr/>
              <a:tblGrid>
                <a:gridCol w="6096636"/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17232"/>
            <a:ext cx="6084887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051880"/>
              </p:ext>
            </p:extLst>
          </p:nvPr>
        </p:nvGraphicFramePr>
        <p:xfrm>
          <a:off x="2311414" y="5518294"/>
          <a:ext cx="6059054" cy="864096"/>
        </p:xfrm>
        <a:graphic>
          <a:graphicData uri="http://schemas.openxmlformats.org/drawingml/2006/table">
            <a:tbl>
              <a:tblPr/>
              <a:tblGrid>
                <a:gridCol w="6059054"/>
              </a:tblGrid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5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r>
              <a:rPr lang="ru-RU" dirty="0" smtClean="0"/>
              <a:t>Полуфабрикат  имеет овально-приплюснутую </a:t>
            </a:r>
            <a:r>
              <a:rPr lang="ru-RU" dirty="0"/>
              <a:t>форму с заостренным концом. Изделия панируют в просеянных молотых сухарях и подравнивают края. Чтобы цвет изделий из рыбной котлетной массы не изменялся, </a:t>
            </a:r>
            <a:r>
              <a:rPr lang="ru-RU" dirty="0" smtClean="0"/>
              <a:t>панируют </a:t>
            </a:r>
            <a:r>
              <a:rPr lang="ru-RU" dirty="0"/>
              <a:t>в белой панировке. На порцию формуют по 1–2 шт. Масса полуфабриката 144, 115, 86 г. Используют для жарки.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70156"/>
            <a:ext cx="7761185" cy="105864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Котлета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52319"/>
            <a:ext cx="2536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3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Полуфабрикат имеет округло-приплюснутую </a:t>
            </a:r>
            <a:r>
              <a:rPr lang="ru-RU" dirty="0"/>
              <a:t>форму </a:t>
            </a:r>
            <a:r>
              <a:rPr lang="ru-RU" dirty="0" smtClean="0"/>
              <a:t> до </a:t>
            </a:r>
            <a:r>
              <a:rPr lang="ru-RU" dirty="0"/>
              <a:t>6 см диаметром и до 2 см толщиной. Панируют в сухарях или белой панировке. На порцию формуют по 1–2 шт. Масса полуфабриката 144, 115, 86 г. Используют для жарки и запекания.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Биточки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97152"/>
            <a:ext cx="23717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3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Полуфабрикат приготавливают </a:t>
            </a:r>
            <a:r>
              <a:rPr lang="ru-RU" dirty="0"/>
              <a:t>из массы, в которую добавляют мелкорубленый пассерованный репчатый лук, сырые яйца, маргарин. Их формуют в виде маленьких шариков массой 12–15 г по 8–10 шт. на порцию. Используют для припускания или тушения.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Фрикадельки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25144"/>
            <a:ext cx="305435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38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Полуфабрикат формуют </a:t>
            </a:r>
            <a:r>
              <a:rPr lang="ru-RU" dirty="0"/>
              <a:t>в виде шариков диаметром до 3 см, по 3–4 шт. на порцию. В котлетную массу </a:t>
            </a:r>
            <a:r>
              <a:rPr lang="ru-RU" dirty="0" smtClean="0"/>
              <a:t>добавляют </a:t>
            </a:r>
            <a:r>
              <a:rPr lang="ru-RU" dirty="0"/>
              <a:t>мелкорубленый пассерованный </a:t>
            </a:r>
            <a:r>
              <a:rPr lang="ru-RU" dirty="0" smtClean="0"/>
              <a:t>репчатый </a:t>
            </a:r>
            <a:r>
              <a:rPr lang="ru-RU" dirty="0"/>
              <a:t>лук. Хлеба для котлетной массы берут меньше</a:t>
            </a:r>
            <a:r>
              <a:rPr lang="ru-RU" dirty="0" smtClean="0"/>
              <a:t>. </a:t>
            </a:r>
            <a:r>
              <a:rPr lang="ru-RU" dirty="0"/>
              <a:t>П</a:t>
            </a:r>
            <a:r>
              <a:rPr lang="ru-RU" dirty="0" smtClean="0"/>
              <a:t>анируют </a:t>
            </a:r>
            <a:r>
              <a:rPr lang="ru-RU" dirty="0"/>
              <a:t>в муке и используют для тушения и запекания. Масса полуфабриката 118, 88 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Тефтели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13176"/>
            <a:ext cx="268287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важнее всего!</a:t>
            </a:r>
            <a:br>
              <a:rPr lang="ru-RU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№7</a:t>
            </a:r>
          </a:p>
        </p:txBody>
      </p:sp>
    </p:spTree>
    <p:extLst>
      <p:ext uri="{BB962C8B-B14F-4D97-AF65-F5344CB8AC3E}">
        <p14:creationId xmlns:p14="http://schemas.microsoft.com/office/powerpoint/2010/main" val="40686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754938" cy="5762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Техника безопасности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467544" y="836712"/>
            <a:ext cx="3744416" cy="5279926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Проверить заземление у электрооборудования.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Наличие резинового коврика.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Проверить, нет ли оголенных проводов.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Кнопки «Пуск» и «Стоп» включать и выключать мокрыми руками.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У электромясорубки проверить правильность сбора.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Проверить мясорубку на холостом ходу.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При работе на мясорубке пользоваться вилкой или ножом.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По окончании работы отключить мясорубку из сети, разобрать, очистить от остатков сырья и провести санитарную обработку.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При работе с электроплитой: на бортики плиты не опираться.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Ставить на плиту посуду с неровным, грязным и мокрым дном.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Пользоваться прихватками.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При попадании на поверхность плиты жира, насыпать на пятно сахар.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44008" y="1556792"/>
            <a:ext cx="3960440" cy="524510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 По окончании работы отключить плиту, дать остыть и провести санитарную обработку.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 При работе с духовым шкафом: включить рубильник.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 Флажок терморегулятора установить на нужную температуру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 Использовать дверцы духового шкафа в качестве подставки.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 По окончании работы отключить флажок терморегулятора и отключит рубильник.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18. После полного остывания провести санитарную обработку.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 Не оставляйте электрооборудование без присмотра.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 Перед работой необходимо вымыть руки до локтя и обработать дезраствором.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21. Перед посещением туалета одеть спецодежду.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22. После посещения туалета вымыть руки до локтя два раза и обработать дезраствором.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2401559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40"/>
                            </p:stCondLst>
                            <p:childTnLst>
                              <p:par>
                                <p:cTn id="12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20"/>
                            </p:stCondLst>
                            <p:childTnLst>
                              <p:par>
                                <p:cTn id="13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180"/>
                            </p:stCondLst>
                            <p:childTnLst>
                              <p:par>
                                <p:cTn id="144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720"/>
                            </p:stCondLst>
                            <p:childTnLst>
                              <p:par>
                                <p:cTn id="14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Сегодня мы формуем</a:t>
            </a:r>
            <a:endParaRPr lang="ru-RU" dirty="0"/>
          </a:p>
        </p:txBody>
      </p:sp>
      <p:sp>
        <p:nvSpPr>
          <p:cNvPr id="28675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400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Котлеты</a:t>
            </a:r>
          </a:p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Биточки</a:t>
            </a:r>
            <a:endParaRPr lang="ru-RU" sz="4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Тефтели</a:t>
            </a:r>
          </a:p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Фрикадельки</a:t>
            </a:r>
            <a:endParaRPr lang="ru-RU" sz="40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  <a:defRPr/>
            </a:pPr>
            <a:endParaRPr lang="ru-RU" sz="4000" dirty="0"/>
          </a:p>
          <a:p>
            <a:pPr marL="0" indent="0" eaLnBrk="1" hangingPunct="1">
              <a:buFontTx/>
              <a:buNone/>
              <a:defRPr/>
            </a:pPr>
            <a:endParaRPr lang="ru-RU" sz="4000" dirty="0"/>
          </a:p>
        </p:txBody>
      </p:sp>
      <p:pic>
        <p:nvPicPr>
          <p:cNvPr id="18436" name="Picture 4" descr="H:\открытый урок\depositphotos_12812060-Funny-cartoon-cook-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88" y="2816932"/>
            <a:ext cx="4390135" cy="367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4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4" name="Picture 2" descr="F:\открытый урок\depositphotos_12202228-Cartoon-fish-ch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327291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6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/>
              <a:t>ЭПИГРАФ К УРОКУ 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 «</a:t>
            </a:r>
            <a:r>
              <a:rPr lang="ru-RU" dirty="0">
                <a:latin typeface="Calibri"/>
                <a:ea typeface="Calibri"/>
                <a:cs typeface="Times New Roman"/>
              </a:rPr>
              <a:t>Я слышу и забываю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   Я </a:t>
            </a:r>
            <a:r>
              <a:rPr lang="ru-RU" dirty="0">
                <a:latin typeface="Calibri"/>
                <a:ea typeface="Calibri"/>
                <a:cs typeface="Times New Roman"/>
              </a:rPr>
              <a:t>вижу и запоминаю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       Я делаю и понимаю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».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                               Конфуций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marL="45720" indent="0" algn="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810" y="2679700"/>
            <a:ext cx="220513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9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389063" y="44450"/>
            <a:ext cx="7754937" cy="10541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Настроение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6" y="1749433"/>
            <a:ext cx="3930098" cy="327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0" y="836712"/>
            <a:ext cx="332774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91372"/>
            <a:ext cx="2376264" cy="249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29105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Хорошее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8302" y="4653136"/>
            <a:ext cx="2608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Равнодушное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88323" y="6488668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Плохое </a:t>
            </a:r>
          </a:p>
        </p:txBody>
      </p:sp>
    </p:spTree>
    <p:extLst>
      <p:ext uri="{BB962C8B-B14F-4D97-AF65-F5344CB8AC3E}">
        <p14:creationId xmlns:p14="http://schemas.microsoft.com/office/powerpoint/2010/main" val="32473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2048" y="3108970"/>
            <a:ext cx="1853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Палтус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Окунь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ещ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108970"/>
            <a:ext cx="1853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Угорь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Форель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6,11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Акула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3108969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Бычок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Ротан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Игла-рыба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3108971"/>
            <a:ext cx="2376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Камбала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Треска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991960"/>
              </p:ext>
            </p:extLst>
          </p:nvPr>
        </p:nvGraphicFramePr>
        <p:xfrm>
          <a:off x="40943" y="4725144"/>
          <a:ext cx="9000996" cy="152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083"/>
                <a:gridCol w="750083"/>
                <a:gridCol w="750083"/>
                <a:gridCol w="750083"/>
                <a:gridCol w="750083"/>
                <a:gridCol w="750083"/>
                <a:gridCol w="750083"/>
                <a:gridCol w="750083"/>
                <a:gridCol w="750083"/>
                <a:gridCol w="750083"/>
                <a:gridCol w="750083"/>
                <a:gridCol w="750083"/>
              </a:tblGrid>
              <a:tr h="15279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5696" y="40466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Задание №1   «Рыбацкий шифр»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236716"/>
              </p:ext>
            </p:extLst>
          </p:nvPr>
        </p:nvGraphicFramePr>
        <p:xfrm>
          <a:off x="107504" y="1988840"/>
          <a:ext cx="894163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136"/>
                <a:gridCol w="745136"/>
                <a:gridCol w="745136"/>
                <a:gridCol w="745136"/>
                <a:gridCol w="810710"/>
                <a:gridCol w="679562"/>
                <a:gridCol w="745136"/>
                <a:gridCol w="745136"/>
                <a:gridCol w="745136"/>
                <a:gridCol w="745136"/>
                <a:gridCol w="745136"/>
                <a:gridCol w="745136"/>
              </a:tblGrid>
              <a:tr h="1167904">
                <a:tc>
                  <a:txBody>
                    <a:bodyPr/>
                    <a:lstStyle/>
                    <a:p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73062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79877023см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088940" y="3645024"/>
            <a:ext cx="2808312" cy="263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5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918648" cy="970432"/>
          </a:xfrm>
        </p:spPr>
        <p:txBody>
          <a:bodyPr/>
          <a:lstStyle/>
          <a:p>
            <a:r>
              <a:rPr lang="ru-RU" sz="8800" dirty="0" smtClean="0"/>
              <a:t>Полуфабрикат-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91499"/>
            <a:ext cx="8352928" cy="4917822"/>
          </a:xfrm>
        </p:spPr>
        <p:txBody>
          <a:bodyPr>
            <a:normAutofit/>
          </a:bodyPr>
          <a:lstStyle/>
          <a:p>
            <a:pPr lvl="1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Это продукт или сочетание продуктов, которые прошли частичную обработку, но еще не готовы к употреблению, требуют тепловой обработки.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Рыбная котлетная масса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29" y="2348880"/>
            <a:ext cx="5464783" cy="409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2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6917051" cy="2210999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Тема урока: «Приготовление полуфабрикатов из рыбной котлетной массы»</a:t>
            </a:r>
            <a:endParaRPr lang="ru-RU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Цель урока: научиться самостоятельно формовать п/ф из рыбной котлетной массы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829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8059973" cy="720080"/>
          </a:xfrm>
        </p:spPr>
        <p:txBody>
          <a:bodyPr/>
          <a:lstStyle/>
          <a:p>
            <a:r>
              <a:rPr lang="ru-RU" sz="3600" dirty="0" smtClean="0"/>
              <a:t>Задание №3   «Морской улов»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13372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37" y="1268760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83149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76" y="1432717"/>
            <a:ext cx="2968005" cy="19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1186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1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994</TotalTime>
  <Words>620</Words>
  <Application>Microsoft Office PowerPoint</Application>
  <PresentationFormat>Экран (4:3)</PresentationFormat>
  <Paragraphs>109</Paragraphs>
  <Slides>19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Интегрированный урок </vt:lpstr>
      <vt:lpstr>ЭПИГРАФ К УРОКУ  </vt:lpstr>
      <vt:lpstr>Настроение</vt:lpstr>
      <vt:lpstr> </vt:lpstr>
      <vt:lpstr>Презентация PowerPoint</vt:lpstr>
      <vt:lpstr>Полуфабрикат-</vt:lpstr>
      <vt:lpstr>Рыбная котлетная масса</vt:lpstr>
      <vt:lpstr>Тема урока: «Приготовление полуфабрикатов из рыбной котлетной массы»</vt:lpstr>
      <vt:lpstr>Задание №3   «Морской улов»</vt:lpstr>
      <vt:lpstr>Задание № 4  «По порядку становись»</vt:lpstr>
      <vt:lpstr>Презентация PowerPoint</vt:lpstr>
      <vt:lpstr>Котлета</vt:lpstr>
      <vt:lpstr>Биточки</vt:lpstr>
      <vt:lpstr>Фрикадельки</vt:lpstr>
      <vt:lpstr>Тефтели</vt:lpstr>
      <vt:lpstr> Безопасность важнее всего! </vt:lpstr>
      <vt:lpstr>Техника безопасности</vt:lpstr>
      <vt:lpstr>Сегодня мы формуем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ЭПИГРАФ К УРОКУ</dc:title>
  <dc:creator>User</dc:creator>
  <cp:lastModifiedBy>ЛПТ</cp:lastModifiedBy>
  <cp:revision>134</cp:revision>
  <dcterms:created xsi:type="dcterms:W3CDTF">2015-04-21T18:13:03Z</dcterms:created>
  <dcterms:modified xsi:type="dcterms:W3CDTF">2016-02-19T15:41:34Z</dcterms:modified>
</cp:coreProperties>
</file>